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266" r:id="rId3"/>
    <p:sldId id="267" r:id="rId4"/>
    <p:sldId id="299" r:id="rId5"/>
    <p:sldId id="268" r:id="rId6"/>
    <p:sldId id="30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72"/>
  </p:normalViewPr>
  <p:slideViewPr>
    <p:cSldViewPr snapToGrid="0">
      <p:cViewPr varScale="1">
        <p:scale>
          <a:sx n="112" d="100"/>
          <a:sy n="112"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B15B-3249-81E7-4A6C-047BE8E298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E02E7DE-5A2C-4A67-3BEC-6B1F4C786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A1E1F92-79AE-204D-0273-703EE54F88E5}"/>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7448EE5C-CCBB-5E83-19D0-C6CF48CEC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50F7F-76C7-68B3-BF63-CA9EBCC4EB1E}"/>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64567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BBE8-8F12-E62A-F12B-9CE76039EFB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42FD5A1-13BB-CA66-2DBB-56E2A9667D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32137B-4507-3C9F-29AF-A1E422A785F1}"/>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B7126B48-9C49-0B13-C62B-BF839B66D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8693D9-D327-6A44-964F-A919D81417F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1410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292D9-C5B1-6750-7672-450A7F181C4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7FFCD4C-A322-1594-1CD2-39489C4911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929266-F756-21D1-1F58-FD2C31207AF7}"/>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2B921D49-47FE-FDD4-D6B9-20A99FC2D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0912D9-2138-9EFD-F095-3BF90D05CD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02618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C71B-8BA7-54A0-EC4F-E64B3AFF33F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630FFF-2ED2-88B0-A748-26C3ABC563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C529831-D958-A3BF-FFB8-2FF443D9748B}"/>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FEDC1DE5-33E9-3339-0069-354B670DF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C7EEC-BF75-CD7E-E00C-38945334A051}"/>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2085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1BAB-4FC4-6A55-06DA-A2D1AEAE35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3307F7-59DB-02CF-AB27-342D3C795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276D14-D57F-432D-536C-FFC871A08FE3}"/>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E8BA6E77-61E0-89B1-BCF3-8781F9922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94F40C-E1F2-8200-0504-820EE84FB6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585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035F-15BA-076A-E6C0-D755C34B5F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8CBFE67-4C89-572B-AADA-2C72250E4F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C56B45-F0A0-EA13-BD66-FE351A808B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E30433-CC90-EDDD-6747-973C7FD3F1E0}"/>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0EC6836F-78DD-A8FD-6F21-A413547460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769C6A-A9C1-D36A-07E3-DB970CF4DDA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7323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4AF2-53E5-3776-6650-FECFB78484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AC53AEC-2540-C6B4-27C1-83578F3A7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5EA53C-931C-E285-F882-9B4D9A3D72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8D7A281-7884-B32B-7E2A-5238F0810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97D4A0-9D08-31A0-6599-1A0CF97F10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1A073D9-D011-EBDC-6DD8-7121E58B7D88}"/>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8" name="Footer Placeholder 7">
            <a:extLst>
              <a:ext uri="{FF2B5EF4-FFF2-40B4-BE49-F238E27FC236}">
                <a16:creationId xmlns:a16="http://schemas.microsoft.com/office/drawing/2014/main" id="{9B60772B-8997-89C8-4C3C-51ADDFEC1F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EAC61B-4076-245B-8CD0-8621B04DA110}"/>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585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E5A4-B438-8E8D-B154-D355FFDDDB3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B32258A-9E06-496A-510A-8414755B872A}"/>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4" name="Footer Placeholder 3">
            <a:extLst>
              <a:ext uri="{FF2B5EF4-FFF2-40B4-BE49-F238E27FC236}">
                <a16:creationId xmlns:a16="http://schemas.microsoft.com/office/drawing/2014/main" id="{60380A20-B408-2E88-1BE9-64F32F4AC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83A69-C9DC-AAC2-871A-1F2AACE5432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75307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EEF59-C317-CAE3-1D96-99ECFE265DE9}"/>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3" name="Footer Placeholder 2">
            <a:extLst>
              <a:ext uri="{FF2B5EF4-FFF2-40B4-BE49-F238E27FC236}">
                <a16:creationId xmlns:a16="http://schemas.microsoft.com/office/drawing/2014/main" id="{EFF12492-58F1-B292-C514-2EF1FAD213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F5362F-741F-9CA6-6785-9FEAABB967AF}"/>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92822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B99A-9229-D37E-64E7-63F1AA48EF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D9E6205-41D1-4964-C2E4-54D5FB091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AB7018-6554-BEAC-BD70-A67825598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7C2975-F7A8-48EF-0327-CA47E8E1B20D}"/>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A1A0DC2D-DF06-8F80-F1BC-277674957B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3F43F-9B8A-3853-A0EC-647B70DE35F4}"/>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3234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0955-9E49-0623-BD7C-64AA01F060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7F5AB3C-C266-6FEA-E95D-613932519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C7913D-6014-6F24-B85C-776AF4070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52AE1D-C886-6526-B5A2-7B93E4C79A19}"/>
              </a:ext>
            </a:extLst>
          </p:cNvPr>
          <p:cNvSpPr>
            <a:spLocks noGrp="1"/>
          </p:cNvSpPr>
          <p:nvPr>
            <p:ph type="dt" sz="half" idx="10"/>
          </p:nvPr>
        </p:nvSpPr>
        <p:spPr/>
        <p:txBody>
          <a:bodyPr/>
          <a:lstStyle/>
          <a:p>
            <a:fld id="{2CA65F62-81E7-8147-B7D9-7E4AEA569798}" type="datetimeFigureOut">
              <a:rPr lang="en-GB" smtClean="0"/>
              <a:t>18/03/2024</a:t>
            </a:fld>
            <a:endParaRPr lang="en-GB"/>
          </a:p>
        </p:txBody>
      </p:sp>
      <p:sp>
        <p:nvSpPr>
          <p:cNvPr id="6" name="Footer Placeholder 5">
            <a:extLst>
              <a:ext uri="{FF2B5EF4-FFF2-40B4-BE49-F238E27FC236}">
                <a16:creationId xmlns:a16="http://schemas.microsoft.com/office/drawing/2014/main" id="{7093DD16-FE81-BED9-78E9-D9229E9B3A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4294F-6A4E-EA05-D9E0-620B44ACA6C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49215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8211E-770C-0230-7E6B-71BD9B946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6D146DA-2E30-4C7E-D698-CF95E5BA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01ABAF-65D8-C120-13BB-3823FBE18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65F62-81E7-8147-B7D9-7E4AEA569798}" type="datetimeFigureOut">
              <a:rPr lang="en-GB" smtClean="0"/>
              <a:t>18/03/2024</a:t>
            </a:fld>
            <a:endParaRPr lang="en-GB"/>
          </a:p>
        </p:txBody>
      </p:sp>
      <p:sp>
        <p:nvSpPr>
          <p:cNvPr id="5" name="Footer Placeholder 4">
            <a:extLst>
              <a:ext uri="{FF2B5EF4-FFF2-40B4-BE49-F238E27FC236}">
                <a16:creationId xmlns:a16="http://schemas.microsoft.com/office/drawing/2014/main" id="{BD913562-26F6-83E4-B34D-7800E2178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DCD5D7-2302-FBD7-EB71-D8D220F4C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D8CFE-D0BF-1341-9775-15247703B261}" type="slidenum">
              <a:rPr lang="en-GB" smtClean="0"/>
              <a:t>‹#›</a:t>
            </a:fld>
            <a:endParaRPr lang="en-GB"/>
          </a:p>
        </p:txBody>
      </p:sp>
    </p:spTree>
    <p:extLst>
      <p:ext uri="{BB962C8B-B14F-4D97-AF65-F5344CB8AC3E}">
        <p14:creationId xmlns:p14="http://schemas.microsoft.com/office/powerpoint/2010/main" val="3742647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balderstoneschool.co.uk/page/?title=History&amp;pid=8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2D1249-88B5-9F36-45CB-1F552854D984}"/>
              </a:ext>
            </a:extLst>
          </p:cNvPr>
          <p:cNvPicPr>
            <a:picLocks noChangeAspect="1"/>
          </p:cNvPicPr>
          <p:nvPr/>
        </p:nvPicPr>
        <p:blipFill rotWithShape="1">
          <a:blip r:embed="rId2"/>
          <a:srcRect l="1460" r="2640" b="-2"/>
          <a:stretch/>
        </p:blipFill>
        <p:spPr>
          <a:xfrm>
            <a:off x="643467" y="643467"/>
            <a:ext cx="5372099" cy="5571066"/>
          </a:xfrm>
          <a:prstGeom prst="rect">
            <a:avLst/>
          </a:prstGeom>
        </p:spPr>
      </p:pic>
      <p:pic>
        <p:nvPicPr>
          <p:cNvPr id="3" name="Picture 2" descr="Kids Bible Verses Free Printables - Set of 4 - Rays of Bliss">
            <a:extLst>
              <a:ext uri="{FF2B5EF4-FFF2-40B4-BE49-F238E27FC236}">
                <a16:creationId xmlns:a16="http://schemas.microsoft.com/office/drawing/2014/main" id="{00BD2619-C7F6-D951-325F-41CF8C75D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a:stretch/>
        </p:blipFill>
        <p:spPr bwMode="auto">
          <a:xfrm>
            <a:off x="7500937" y="769610"/>
            <a:ext cx="3143251" cy="531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2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range coloured pencil standing out from the crowd of black pencils">
            <a:extLst>
              <a:ext uri="{FF2B5EF4-FFF2-40B4-BE49-F238E27FC236}">
                <a16:creationId xmlns:a16="http://schemas.microsoft.com/office/drawing/2014/main" id="{2F286938-4C6A-F4BA-1AE8-316A32E42B84}"/>
              </a:ext>
            </a:extLst>
          </p:cNvPr>
          <p:cNvPicPr>
            <a:picLocks noChangeAspect="1"/>
          </p:cNvPicPr>
          <p:nvPr/>
        </p:nvPicPr>
        <p:blipFill rotWithShape="1">
          <a:blip r:embed="rId2"/>
          <a:srcRect r="1540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B3BDEDA-A7F4-2FB9-D44F-6D2356A354AE}"/>
              </a:ext>
            </a:extLst>
          </p:cNvPr>
          <p:cNvSpPr txBox="1"/>
          <p:nvPr/>
        </p:nvSpPr>
        <p:spPr>
          <a:xfrm>
            <a:off x="328608" y="519676"/>
            <a:ext cx="3822189" cy="3742762"/>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3600" b="0" dirty="0">
                <a:effectLst/>
                <a:latin typeface="Comic Sans MS" panose="030F0902030302020204" pitchFamily="66" charset="0"/>
              </a:rPr>
              <a:t>3.) Curriculum </a:t>
            </a:r>
            <a:endParaRPr lang="en-US" sz="3600" dirty="0">
              <a:latin typeface="Comic Sans MS" panose="030F0902030302020204" pitchFamily="66" charset="0"/>
            </a:endParaRPr>
          </a:p>
          <a:p>
            <a:pPr indent="-228600">
              <a:lnSpc>
                <a:spcPct val="90000"/>
              </a:lnSpc>
              <a:spcAft>
                <a:spcPts val="600"/>
              </a:spcAft>
              <a:buFont typeface="Arial" panose="020B0604020202020204" pitchFamily="34" charset="0"/>
              <a:buChar char="•"/>
            </a:pPr>
            <a:r>
              <a:rPr lang="en-US" sz="3600" b="0" dirty="0">
                <a:effectLst/>
                <a:latin typeface="Comic Sans MS" panose="030F0902030302020204" pitchFamily="66" charset="0"/>
              </a:rPr>
              <a:t>This quality is concerned with the coherence, logic and appropriateness of the curriculum in the context of the school </a:t>
            </a:r>
            <a:endParaRPr lang="en-US" sz="3600" dirty="0">
              <a:latin typeface="Comic Sans MS" panose="030F0902030302020204" pitchFamily="66" charset="0"/>
            </a:endParaRPr>
          </a:p>
        </p:txBody>
      </p:sp>
    </p:spTree>
    <p:extLst>
      <p:ext uri="{BB962C8B-B14F-4D97-AF65-F5344CB8AC3E}">
        <p14:creationId xmlns:p14="http://schemas.microsoft.com/office/powerpoint/2010/main" val="34253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13D0C-7CBB-242F-5A97-45C0ACA6CDE4}"/>
              </a:ext>
            </a:extLst>
          </p:cNvPr>
          <p:cNvSpPr txBox="1"/>
          <p:nvPr/>
        </p:nvSpPr>
        <p:spPr>
          <a:xfrm>
            <a:off x="1012783" y="511565"/>
            <a:ext cx="8574129" cy="923330"/>
          </a:xfrm>
          <a:prstGeom prst="rect">
            <a:avLst/>
          </a:prstGeom>
          <a:noFill/>
        </p:spPr>
        <p:txBody>
          <a:bodyPr wrap="square">
            <a:spAutoFit/>
          </a:bodyPr>
          <a:lstStyle/>
          <a:p>
            <a:r>
              <a:rPr lang="en-GB" sz="1800" b="1" dirty="0">
                <a:effectLst/>
                <a:latin typeface="FrutigerLTStd"/>
              </a:rPr>
              <a:t>3.1 How broad, balanced and engaging is the history curriculum?</a:t>
            </a:r>
            <a:br>
              <a:rPr lang="en-GB" sz="1800" b="1" dirty="0">
                <a:effectLst/>
                <a:latin typeface="FrutigerLTStd"/>
              </a:rPr>
            </a:br>
            <a:endParaRPr lang="en-GB" dirty="0">
              <a:effectLst/>
            </a:endParaRPr>
          </a:p>
          <a:p>
            <a:r>
              <a:rPr lang="en-GB" sz="1800" b="0" dirty="0">
                <a:solidFill>
                  <a:srgbClr val="995B00"/>
                </a:solidFill>
                <a:effectLst/>
                <a:latin typeface="FrutigerLTStd"/>
              </a:rPr>
              <a:t>. </a:t>
            </a:r>
            <a:endParaRPr lang="en-GB" dirty="0">
              <a:effectLst/>
            </a:endParaRPr>
          </a:p>
        </p:txBody>
      </p:sp>
      <p:sp>
        <p:nvSpPr>
          <p:cNvPr id="4" name="TextBox 3">
            <a:extLst>
              <a:ext uri="{FF2B5EF4-FFF2-40B4-BE49-F238E27FC236}">
                <a16:creationId xmlns:a16="http://schemas.microsoft.com/office/drawing/2014/main" id="{8DB58791-A3E2-CFD1-B0D8-B45C44F012B4}"/>
              </a:ext>
            </a:extLst>
          </p:cNvPr>
          <p:cNvSpPr txBox="1"/>
          <p:nvPr/>
        </p:nvSpPr>
        <p:spPr>
          <a:xfrm>
            <a:off x="773906" y="3429000"/>
            <a:ext cx="6707982" cy="923330"/>
          </a:xfrm>
          <a:prstGeom prst="rect">
            <a:avLst/>
          </a:prstGeom>
          <a:noFill/>
        </p:spPr>
        <p:txBody>
          <a:bodyPr wrap="square">
            <a:spAutoFit/>
          </a:bodyPr>
          <a:lstStyle/>
          <a:p>
            <a:r>
              <a:rPr lang="en-GB" dirty="0">
                <a:hlinkClick r:id="rId2"/>
              </a:rPr>
              <a:t>Evidence 1</a:t>
            </a:r>
          </a:p>
          <a:p>
            <a:endParaRPr lang="en-GB" dirty="0">
              <a:hlinkClick r:id="rId2"/>
            </a:endParaRPr>
          </a:p>
          <a:p>
            <a:r>
              <a:rPr lang="en-GB" dirty="0">
                <a:hlinkClick r:id="rId2"/>
              </a:rPr>
              <a:t> https://www.balderstoneschool.co.uk/page/?title=History&amp;pid=84</a:t>
            </a:r>
            <a:endParaRPr lang="en-GB" dirty="0"/>
          </a:p>
        </p:txBody>
      </p:sp>
      <p:sp>
        <p:nvSpPr>
          <p:cNvPr id="7" name="TextBox 6">
            <a:extLst>
              <a:ext uri="{FF2B5EF4-FFF2-40B4-BE49-F238E27FC236}">
                <a16:creationId xmlns:a16="http://schemas.microsoft.com/office/drawing/2014/main" id="{CFCBEBD6-B58D-0839-9218-5D2E7D0BBFDC}"/>
              </a:ext>
            </a:extLst>
          </p:cNvPr>
          <p:cNvSpPr txBox="1"/>
          <p:nvPr/>
        </p:nvSpPr>
        <p:spPr>
          <a:xfrm>
            <a:off x="631031" y="973230"/>
            <a:ext cx="10929938" cy="2308324"/>
          </a:xfrm>
          <a:prstGeom prst="rect">
            <a:avLst/>
          </a:prstGeom>
          <a:noFill/>
        </p:spPr>
        <p:txBody>
          <a:bodyPr wrap="square" rtlCol="0">
            <a:spAutoFit/>
          </a:bodyPr>
          <a:lstStyle/>
          <a:p>
            <a:r>
              <a:rPr lang="en-GB" sz="1800" b="0" dirty="0">
                <a:effectLst/>
                <a:latin typeface="FrutigerLTStd"/>
              </a:rPr>
              <a:t>As a staff we designed a coherent and progressive curriculum that considers knowledge, understanding and processes/methods in a coherent way that is appreciated and enjoyed by different types of pupil across the whole school cohort. Explicit focus is given to the statutory requirements as well as the needs of all pupils and the heritage of the pupils within the school hence why we chose to study ancient Baghdad. The pupils </a:t>
            </a:r>
            <a:r>
              <a:rPr lang="en-GB" sz="1800" b="0" dirty="0" err="1">
                <a:effectLst/>
                <a:latin typeface="FrutigerLTStd"/>
              </a:rPr>
              <a:t>requsted</a:t>
            </a:r>
            <a:r>
              <a:rPr lang="en-GB" sz="1800" b="0" dirty="0">
                <a:effectLst/>
                <a:latin typeface="FrutigerLTStd"/>
              </a:rPr>
              <a:t> to research into WW1 so we have included this too.  We have a strong focus on inclusivity. A good, balanced coverage of different periods and geographical scales, including local/regional, national, European and global. </a:t>
            </a:r>
          </a:p>
          <a:p>
            <a:endParaRPr lang="en-GB" dirty="0">
              <a:latin typeface="FrutigerLTStd"/>
            </a:endParaRPr>
          </a:p>
          <a:p>
            <a:r>
              <a:rPr lang="en-GB" dirty="0">
                <a:latin typeface="Comic Sans MS" panose="030F0902030302020204" pitchFamily="66" charset="0"/>
              </a:rPr>
              <a:t>Our 2 year cycle can be accessed via the link below.</a:t>
            </a:r>
          </a:p>
        </p:txBody>
      </p:sp>
      <p:sp>
        <p:nvSpPr>
          <p:cNvPr id="8" name="TextBox 7">
            <a:extLst>
              <a:ext uri="{FF2B5EF4-FFF2-40B4-BE49-F238E27FC236}">
                <a16:creationId xmlns:a16="http://schemas.microsoft.com/office/drawing/2014/main" id="{AB5AA348-CC35-1434-A1FD-01F19F8F04F2}"/>
              </a:ext>
            </a:extLst>
          </p:cNvPr>
          <p:cNvSpPr txBox="1"/>
          <p:nvPr/>
        </p:nvSpPr>
        <p:spPr>
          <a:xfrm>
            <a:off x="773906" y="4371305"/>
            <a:ext cx="10644188" cy="1477328"/>
          </a:xfrm>
          <a:prstGeom prst="rect">
            <a:avLst/>
          </a:prstGeom>
          <a:noFill/>
        </p:spPr>
        <p:txBody>
          <a:bodyPr wrap="square" rtlCol="0">
            <a:spAutoFit/>
          </a:bodyPr>
          <a:lstStyle/>
          <a:p>
            <a:endParaRPr lang="en-GB" dirty="0">
              <a:latin typeface="Comic Sans MS" panose="030F0902030302020204" pitchFamily="66" charset="0"/>
            </a:endParaRPr>
          </a:p>
          <a:p>
            <a:r>
              <a:rPr lang="en-GB" dirty="0">
                <a:latin typeface="Comic Sans MS" panose="030F0902030302020204" pitchFamily="66" charset="0"/>
              </a:rPr>
              <a:t>We strive to use all our wonderful local resources; including people, buildings and resources to bring history to life. Example- the KS1 children got to interview the head teacher that once lived at the school.  They also got to hold a piece of history in their hands in the form of the old school logbooks and find out the similarities /differences of school life today. </a:t>
            </a:r>
          </a:p>
        </p:txBody>
      </p:sp>
    </p:spTree>
    <p:extLst>
      <p:ext uri="{BB962C8B-B14F-4D97-AF65-F5344CB8AC3E}">
        <p14:creationId xmlns:p14="http://schemas.microsoft.com/office/powerpoint/2010/main" val="1991572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ay be an image of 5 people">
            <a:extLst>
              <a:ext uri="{FF2B5EF4-FFF2-40B4-BE49-F238E27FC236}">
                <a16:creationId xmlns:a16="http://schemas.microsoft.com/office/drawing/2014/main" id="{11B5373B-7189-231D-B168-4AEB7375FF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May be an image of 5 people">
            <a:extLst>
              <a:ext uri="{FF2B5EF4-FFF2-40B4-BE49-F238E27FC236}">
                <a16:creationId xmlns:a16="http://schemas.microsoft.com/office/drawing/2014/main" id="{E2CB6019-5259-7130-52D2-62CBE699AF8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May be an image of 5 people">
            <a:extLst>
              <a:ext uri="{FF2B5EF4-FFF2-40B4-BE49-F238E27FC236}">
                <a16:creationId xmlns:a16="http://schemas.microsoft.com/office/drawing/2014/main" id="{B495ACE1-F7F5-542B-D0FF-51567BAC224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E7C12C17-BFAA-C708-BF57-0B473BE5E958}"/>
              </a:ext>
            </a:extLst>
          </p:cNvPr>
          <p:cNvPicPr>
            <a:picLocks noChangeAspect="1"/>
          </p:cNvPicPr>
          <p:nvPr/>
        </p:nvPicPr>
        <p:blipFill rotWithShape="1">
          <a:blip r:embed="rId2"/>
          <a:srcRect r="11098"/>
          <a:stretch/>
        </p:blipFill>
        <p:spPr>
          <a:xfrm>
            <a:off x="193002" y="246750"/>
            <a:ext cx="2470908" cy="4119444"/>
          </a:xfrm>
          <a:prstGeom prst="rect">
            <a:avLst/>
          </a:prstGeom>
        </p:spPr>
      </p:pic>
      <p:pic>
        <p:nvPicPr>
          <p:cNvPr id="7" name="Picture 6">
            <a:extLst>
              <a:ext uri="{FF2B5EF4-FFF2-40B4-BE49-F238E27FC236}">
                <a16:creationId xmlns:a16="http://schemas.microsoft.com/office/drawing/2014/main" id="{4D32FE31-481F-8FB9-0E10-A8576FBEE1DA}"/>
              </a:ext>
            </a:extLst>
          </p:cNvPr>
          <p:cNvPicPr>
            <a:picLocks noChangeAspect="1"/>
          </p:cNvPicPr>
          <p:nvPr/>
        </p:nvPicPr>
        <p:blipFill rotWithShape="1">
          <a:blip r:embed="rId3"/>
          <a:srcRect l="21061" r="15280"/>
          <a:stretch/>
        </p:blipFill>
        <p:spPr>
          <a:xfrm>
            <a:off x="7166184" y="246750"/>
            <a:ext cx="2263729" cy="5352714"/>
          </a:xfrm>
          <a:prstGeom prst="rect">
            <a:avLst/>
          </a:prstGeom>
        </p:spPr>
      </p:pic>
      <p:pic>
        <p:nvPicPr>
          <p:cNvPr id="8" name="Picture 7">
            <a:extLst>
              <a:ext uri="{FF2B5EF4-FFF2-40B4-BE49-F238E27FC236}">
                <a16:creationId xmlns:a16="http://schemas.microsoft.com/office/drawing/2014/main" id="{318ED325-2222-CB82-AAA3-E660F25DE5E2}"/>
              </a:ext>
            </a:extLst>
          </p:cNvPr>
          <p:cNvPicPr>
            <a:picLocks noChangeAspect="1"/>
          </p:cNvPicPr>
          <p:nvPr/>
        </p:nvPicPr>
        <p:blipFill>
          <a:blip r:embed="rId4"/>
          <a:stretch>
            <a:fillRect/>
          </a:stretch>
        </p:blipFill>
        <p:spPr>
          <a:xfrm>
            <a:off x="9243646" y="246750"/>
            <a:ext cx="2484993" cy="5007638"/>
          </a:xfrm>
          <a:prstGeom prst="rect">
            <a:avLst/>
          </a:prstGeom>
        </p:spPr>
      </p:pic>
      <p:pic>
        <p:nvPicPr>
          <p:cNvPr id="9" name="Picture 8">
            <a:extLst>
              <a:ext uri="{FF2B5EF4-FFF2-40B4-BE49-F238E27FC236}">
                <a16:creationId xmlns:a16="http://schemas.microsoft.com/office/drawing/2014/main" id="{96D5F4F4-453B-ADC5-9DE2-19B07E95CE65}"/>
              </a:ext>
            </a:extLst>
          </p:cNvPr>
          <p:cNvPicPr>
            <a:picLocks noChangeAspect="1"/>
          </p:cNvPicPr>
          <p:nvPr/>
        </p:nvPicPr>
        <p:blipFill>
          <a:blip r:embed="rId5"/>
          <a:stretch>
            <a:fillRect/>
          </a:stretch>
        </p:blipFill>
        <p:spPr>
          <a:xfrm>
            <a:off x="2806635" y="4804935"/>
            <a:ext cx="1460500" cy="1993900"/>
          </a:xfrm>
          <a:prstGeom prst="rect">
            <a:avLst/>
          </a:prstGeom>
        </p:spPr>
      </p:pic>
      <p:sp>
        <p:nvSpPr>
          <p:cNvPr id="10" name="AutoShape 8" descr="May be an image of 6 people, ambulance and text">
            <a:extLst>
              <a:ext uri="{FF2B5EF4-FFF2-40B4-BE49-F238E27FC236}">
                <a16:creationId xmlns:a16="http://schemas.microsoft.com/office/drawing/2014/main" id="{5DC700B9-1E18-55B8-8D2B-4BB982F0F3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B0D962B9-FF9E-A10E-4CE9-2C79100C704F}"/>
              </a:ext>
            </a:extLst>
          </p:cNvPr>
          <p:cNvPicPr>
            <a:picLocks noChangeAspect="1"/>
          </p:cNvPicPr>
          <p:nvPr/>
        </p:nvPicPr>
        <p:blipFill>
          <a:blip r:embed="rId6"/>
          <a:stretch>
            <a:fillRect/>
          </a:stretch>
        </p:blipFill>
        <p:spPr>
          <a:xfrm>
            <a:off x="508510" y="4993610"/>
            <a:ext cx="2155400" cy="1616550"/>
          </a:xfrm>
          <a:prstGeom prst="rect">
            <a:avLst/>
          </a:prstGeom>
        </p:spPr>
      </p:pic>
      <p:pic>
        <p:nvPicPr>
          <p:cNvPr id="12" name="Picture 11">
            <a:extLst>
              <a:ext uri="{FF2B5EF4-FFF2-40B4-BE49-F238E27FC236}">
                <a16:creationId xmlns:a16="http://schemas.microsoft.com/office/drawing/2014/main" id="{8358EEAB-7077-29C2-D642-096547472281}"/>
              </a:ext>
            </a:extLst>
          </p:cNvPr>
          <p:cNvPicPr>
            <a:picLocks noChangeAspect="1"/>
          </p:cNvPicPr>
          <p:nvPr/>
        </p:nvPicPr>
        <p:blipFill>
          <a:blip r:embed="rId7"/>
          <a:stretch>
            <a:fillRect/>
          </a:stretch>
        </p:blipFill>
        <p:spPr>
          <a:xfrm>
            <a:off x="5638800" y="246750"/>
            <a:ext cx="1524000" cy="3924300"/>
          </a:xfrm>
          <a:prstGeom prst="rect">
            <a:avLst/>
          </a:prstGeom>
        </p:spPr>
      </p:pic>
      <p:sp>
        <p:nvSpPr>
          <p:cNvPr id="5" name="TextBox 4">
            <a:extLst>
              <a:ext uri="{FF2B5EF4-FFF2-40B4-BE49-F238E27FC236}">
                <a16:creationId xmlns:a16="http://schemas.microsoft.com/office/drawing/2014/main" id="{BB6C53E4-A71F-4439-9AD0-88284F50DFCC}"/>
              </a:ext>
            </a:extLst>
          </p:cNvPr>
          <p:cNvSpPr txBox="1"/>
          <p:nvPr/>
        </p:nvSpPr>
        <p:spPr>
          <a:xfrm>
            <a:off x="5757333" y="5254388"/>
            <a:ext cx="4601105" cy="369332"/>
          </a:xfrm>
          <a:prstGeom prst="rect">
            <a:avLst/>
          </a:prstGeom>
          <a:solidFill>
            <a:schemeClr val="accent4">
              <a:lumMod val="75000"/>
            </a:schemeClr>
          </a:solidFill>
        </p:spPr>
        <p:txBody>
          <a:bodyPr wrap="square" rtlCol="0">
            <a:spAutoFit/>
          </a:bodyPr>
          <a:lstStyle/>
          <a:p>
            <a:r>
              <a:rPr lang="en-GB" dirty="0"/>
              <a:t>History focus - plating the history seeds  – EYFS </a:t>
            </a:r>
          </a:p>
        </p:txBody>
      </p:sp>
      <p:sp>
        <p:nvSpPr>
          <p:cNvPr id="13" name="AutoShape 2" descr="May be an image of 2 people">
            <a:extLst>
              <a:ext uri="{FF2B5EF4-FFF2-40B4-BE49-F238E27FC236}">
                <a16:creationId xmlns:a16="http://schemas.microsoft.com/office/drawing/2014/main" id="{8E52CE45-A58B-C7C1-6F80-8516D28C7635}"/>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D3055D5-E445-00A2-7552-FB5E5E5C9A0E}"/>
              </a:ext>
            </a:extLst>
          </p:cNvPr>
          <p:cNvPicPr>
            <a:picLocks noChangeAspect="1"/>
          </p:cNvPicPr>
          <p:nvPr/>
        </p:nvPicPr>
        <p:blipFill>
          <a:blip r:embed="rId8"/>
          <a:stretch>
            <a:fillRect/>
          </a:stretch>
        </p:blipFill>
        <p:spPr>
          <a:xfrm>
            <a:off x="2883320" y="192159"/>
            <a:ext cx="2601388" cy="2108547"/>
          </a:xfrm>
          <a:prstGeom prst="rect">
            <a:avLst/>
          </a:prstGeom>
        </p:spPr>
      </p:pic>
      <p:pic>
        <p:nvPicPr>
          <p:cNvPr id="15" name="Picture 14">
            <a:extLst>
              <a:ext uri="{FF2B5EF4-FFF2-40B4-BE49-F238E27FC236}">
                <a16:creationId xmlns:a16="http://schemas.microsoft.com/office/drawing/2014/main" id="{B4DF90F5-851E-55D3-C347-DFED1FB95434}"/>
              </a:ext>
            </a:extLst>
          </p:cNvPr>
          <p:cNvPicPr>
            <a:picLocks noChangeAspect="1"/>
          </p:cNvPicPr>
          <p:nvPr/>
        </p:nvPicPr>
        <p:blipFill>
          <a:blip r:embed="rId9"/>
          <a:stretch>
            <a:fillRect/>
          </a:stretch>
        </p:blipFill>
        <p:spPr>
          <a:xfrm>
            <a:off x="2806635" y="2476813"/>
            <a:ext cx="2800872" cy="2209173"/>
          </a:xfrm>
          <a:prstGeom prst="rect">
            <a:avLst/>
          </a:prstGeom>
        </p:spPr>
      </p:pic>
    </p:spTree>
    <p:extLst>
      <p:ext uri="{BB962C8B-B14F-4D97-AF65-F5344CB8AC3E}">
        <p14:creationId xmlns:p14="http://schemas.microsoft.com/office/powerpoint/2010/main" val="390711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615CE-A79E-FC42-6AE9-EE1D13A17D28}"/>
              </a:ext>
            </a:extLst>
          </p:cNvPr>
          <p:cNvSpPr txBox="1"/>
          <p:nvPr/>
        </p:nvSpPr>
        <p:spPr>
          <a:xfrm>
            <a:off x="601883" y="577340"/>
            <a:ext cx="9899430" cy="369332"/>
          </a:xfrm>
          <a:prstGeom prst="rect">
            <a:avLst/>
          </a:prstGeom>
          <a:noFill/>
        </p:spPr>
        <p:txBody>
          <a:bodyPr wrap="square">
            <a:spAutoFit/>
          </a:bodyPr>
          <a:lstStyle/>
          <a:p>
            <a:r>
              <a:rPr lang="en-GB" sz="1800" b="1" dirty="0">
                <a:effectLst/>
                <a:latin typeface="FrutigerLTStd"/>
              </a:rPr>
              <a:t>3.2 </a:t>
            </a:r>
            <a:r>
              <a:rPr lang="en-GB" sz="1800" b="1" dirty="0">
                <a:effectLst/>
                <a:latin typeface="Comic Sans MS" panose="030F0902030302020204" pitchFamily="66" charset="0"/>
              </a:rPr>
              <a:t>How aware are pupils of links and connections between the history covered? </a:t>
            </a:r>
            <a:endParaRPr lang="en-GB" dirty="0">
              <a:effectLst/>
              <a:latin typeface="Comic Sans MS" panose="030F0902030302020204" pitchFamily="66" charset="0"/>
            </a:endParaRPr>
          </a:p>
        </p:txBody>
      </p:sp>
      <p:pic>
        <p:nvPicPr>
          <p:cNvPr id="7" name="New Recording 31.m4a">
            <a:hlinkClick r:id="" action="ppaction://media"/>
            <a:extLst>
              <a:ext uri="{FF2B5EF4-FFF2-40B4-BE49-F238E27FC236}">
                <a16:creationId xmlns:a16="http://schemas.microsoft.com/office/drawing/2014/main" id="{BFDD933A-4A60-CDD0-85A8-A0DADC0B2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4863" y="2343352"/>
            <a:ext cx="812800" cy="812800"/>
          </a:xfrm>
          <a:prstGeom prst="rect">
            <a:avLst/>
          </a:prstGeom>
        </p:spPr>
      </p:pic>
      <p:sp>
        <p:nvSpPr>
          <p:cNvPr id="8" name="TextBox 7">
            <a:extLst>
              <a:ext uri="{FF2B5EF4-FFF2-40B4-BE49-F238E27FC236}">
                <a16:creationId xmlns:a16="http://schemas.microsoft.com/office/drawing/2014/main" id="{B53E5637-2674-02CE-BAEC-F16802286430}"/>
              </a:ext>
            </a:extLst>
          </p:cNvPr>
          <p:cNvSpPr txBox="1"/>
          <p:nvPr/>
        </p:nvSpPr>
        <p:spPr>
          <a:xfrm>
            <a:off x="2887663" y="2426586"/>
            <a:ext cx="8858250" cy="646331"/>
          </a:xfrm>
          <a:prstGeom prst="rect">
            <a:avLst/>
          </a:prstGeom>
          <a:noFill/>
          <a:ln w="57150">
            <a:solidFill>
              <a:schemeClr val="tx1"/>
            </a:solidFill>
          </a:ln>
        </p:spPr>
        <p:txBody>
          <a:bodyPr wrap="square" rtlCol="0">
            <a:spAutoFit/>
          </a:bodyPr>
          <a:lstStyle/>
          <a:p>
            <a:r>
              <a:rPr lang="en-GB" dirty="0"/>
              <a:t>This is an audio recording of the children discussing connections they have made in History – click on sound button to hear. </a:t>
            </a:r>
          </a:p>
        </p:txBody>
      </p:sp>
    </p:spTree>
    <p:extLst>
      <p:ext uri="{BB962C8B-B14F-4D97-AF65-F5344CB8AC3E}">
        <p14:creationId xmlns:p14="http://schemas.microsoft.com/office/powerpoint/2010/main" val="336584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1E3BA-65F0-B2A5-0813-2A8FC0D707FE}"/>
              </a:ext>
            </a:extLst>
          </p:cNvPr>
          <p:cNvPicPr>
            <a:picLocks noChangeAspect="1"/>
          </p:cNvPicPr>
          <p:nvPr/>
        </p:nvPicPr>
        <p:blipFill>
          <a:blip r:embed="rId2"/>
          <a:stretch>
            <a:fillRect/>
          </a:stretch>
        </p:blipFill>
        <p:spPr>
          <a:xfrm>
            <a:off x="173037" y="0"/>
            <a:ext cx="5647048" cy="6615113"/>
          </a:xfrm>
          <a:prstGeom prst="rect">
            <a:avLst/>
          </a:prstGeom>
        </p:spPr>
      </p:pic>
      <p:sp>
        <p:nvSpPr>
          <p:cNvPr id="3" name="TextBox 2">
            <a:extLst>
              <a:ext uri="{FF2B5EF4-FFF2-40B4-BE49-F238E27FC236}">
                <a16:creationId xmlns:a16="http://schemas.microsoft.com/office/drawing/2014/main" id="{D59EDBDA-2B7C-BEF6-1F44-01B84CDFED20}"/>
              </a:ext>
            </a:extLst>
          </p:cNvPr>
          <p:cNvSpPr txBox="1"/>
          <p:nvPr/>
        </p:nvSpPr>
        <p:spPr>
          <a:xfrm>
            <a:off x="6700838" y="714375"/>
            <a:ext cx="5100637" cy="1200329"/>
          </a:xfrm>
          <a:prstGeom prst="rect">
            <a:avLst/>
          </a:prstGeom>
          <a:solidFill>
            <a:schemeClr val="accent4">
              <a:lumMod val="75000"/>
            </a:schemeClr>
          </a:solidFill>
        </p:spPr>
        <p:txBody>
          <a:bodyPr wrap="square" rtlCol="0">
            <a:spAutoFit/>
          </a:bodyPr>
          <a:lstStyle/>
          <a:p>
            <a:r>
              <a:rPr lang="en-GB" dirty="0"/>
              <a:t>The Ofsted inspector (inspected 2</a:t>
            </a:r>
            <a:r>
              <a:rPr lang="en-GB" baseline="30000" dirty="0"/>
              <a:t>nd</a:t>
            </a:r>
            <a:r>
              <a:rPr lang="en-GB" dirty="0"/>
              <a:t> week September 2023) noted about the links the children were making between the Ancient Egyptians and what was happening </a:t>
            </a:r>
            <a:r>
              <a:rPr lang="en-GB"/>
              <a:t>in Britain. </a:t>
            </a:r>
            <a:endParaRPr lang="en-GB" dirty="0"/>
          </a:p>
        </p:txBody>
      </p:sp>
    </p:spTree>
    <p:extLst>
      <p:ext uri="{BB962C8B-B14F-4D97-AF65-F5344CB8AC3E}">
        <p14:creationId xmlns:p14="http://schemas.microsoft.com/office/powerpoint/2010/main" val="2089054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18513</TotalTime>
  <Words>335</Words>
  <Application>Microsoft Macintosh PowerPoint</Application>
  <PresentationFormat>Widescreen</PresentationFormat>
  <Paragraphs>16</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Comic Sans MS</vt:lpstr>
      <vt:lpstr>FrutigerLTStd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Foxes</dc:creator>
  <cp:lastModifiedBy>Kate Foxes</cp:lastModifiedBy>
  <cp:revision>19</cp:revision>
  <dcterms:created xsi:type="dcterms:W3CDTF">2023-10-15T07:23:42Z</dcterms:created>
  <dcterms:modified xsi:type="dcterms:W3CDTF">2024-03-18T21:40:59Z</dcterms:modified>
</cp:coreProperties>
</file>